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06" r:id="rId2"/>
    <p:sldId id="307" r:id="rId3"/>
    <p:sldId id="308" r:id="rId4"/>
    <p:sldId id="309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2" r:id="rId17"/>
    <p:sldId id="323" r:id="rId18"/>
    <p:sldId id="324" r:id="rId19"/>
    <p:sldId id="325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43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C29E6-2016-4E42-AC8E-46CBF8DEA8EB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AE324-0C7D-4F64-8D1C-50BD6F654A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726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71e40caf3f_0_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g71e40caf3f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71e78210bb_1_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자동화는 보시는 바와 같이 개발자가 반복해야 했던 컴파일, 빌드, 테스트, 배포 과정을 하나의 프로그램이 대신 수행해주고 그 결과를 개발자에게 리포트 해주는 것을 말합니다.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프로그램이 대신 해주다보니 개발자가 직접 과정을 반복하면서 실수가 발생하는 것을 원천 차단하고 수행시간을 획기적으로 줄여 개발자 본래 업무에 더욱더 충실히 할 수 있다는 점이 자동화의 가장 큰 비전입니다.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이러한 자동화 개념을 실현하기 위해서는 오픈소스를 사용한 환경 구축이 선행되어야 합니다.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g71e78210bb_1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g71e78210bb_4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g71e78210bb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71e78210b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g71e78210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g71e78210bb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g71e78210b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71e78210bb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~~서비스를 만들었는데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~~기술을 가지고있음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~~이런 도구들이 사용됨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타이틀 이렇게 쓰지 말고 서비스 위주로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마케팅 팀이 듣는다고 생각하고</a:t>
            </a:r>
            <a:endParaRPr/>
          </a:p>
        </p:txBody>
      </p:sp>
      <p:sp>
        <p:nvSpPr>
          <p:cNvPr id="1773" name="Google Shape;1773;g71e78210b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71e78210bb_1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g71e78210bb_1_7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~~서비스를 만들었는데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~~기술을 가지고있음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~~이런 도구들이 사용됨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타이틀 이렇게 쓰지 말고 서비스 위주로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마케팅 팀이 듣는다고 생각하고</a:t>
            </a:r>
            <a:endParaRPr/>
          </a:p>
        </p:txBody>
      </p:sp>
      <p:sp>
        <p:nvSpPr>
          <p:cNvPr id="1790" name="Google Shape;1790;g71e78210bb_1_7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g71e78210bb_1_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7" name="Google Shape;1807;g71e78210bb_1_7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g71e78210bb_1_7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g71e78210bb_1_7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g71e78210bb_1_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g826cf6dea0_4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~~서비스를 만들었는데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~~기술을 가지고있음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~~이런 도구들이 사용됨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타이틀 이렇게 쓰지 말고 서비스 위주로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마케팅 팀이 듣는다고 생각하고</a:t>
            </a:r>
            <a:endParaRPr/>
          </a:p>
        </p:txBody>
      </p:sp>
      <p:sp>
        <p:nvSpPr>
          <p:cNvPr id="1839" name="Google Shape;1839;g826cf6dea0_4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71e40caf3f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g71e40caf3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71e40caf3f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g71e40caf3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71e40caf3f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g71e40caf3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71e40caf3f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g71e40caf3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71e40caf3f_0_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g71e40caf3f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g826cf6dea0_1_1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~~서비스를 만들었는데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~~기술을 가지고있음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~~이런 도구들이 사용됨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타이틀 이렇게 쓰지 말고 서비스 위주로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마케팅 팀이 듣는다고 생각하고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Image Build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Infra Build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UI Build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API Build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" name="Google Shape;1677;g826cf6dea0_1_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g71e78210bb_1_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이전의 인프라는 전적으로 물리장치와 사람에 의해 운영 관리되었습니다.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하지만 날이 갈수록 클라이언트 requirement가 점점 커지고 이에 따라 서버 환경과 소스코드도 방대해졌습니다.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이전의 개발자는 컴파일, 빌드, 테스트 그리고 실행파일로 만들어 배포하는 일련의 과정을 직접 수행했습니다.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게다가 서비스 론칭 중 버그라도 생겨서 코드를 수정해야 한다면 또다시 모든 과정을 반복해야 했습니다.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이같은 시간/비용적 부담에 따른 개선요구와 분산/가상 컴퓨팅 기술 발달로 자동화 개념이 도입되었습니다.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g71e78210bb_1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A94544-2FCB-45CA-854D-F68B96D8D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F6E667-38E5-4CF8-84CF-491012278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4E5DE1-E9EB-45D2-9813-70A05C502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EDAD5B-99F3-40F8-AF24-FDE5D3D9F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D7A426-2B2D-41EE-B898-E905105FF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58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D8BD4-4B0F-4FA6-B65D-5FC0BBE9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211751-AEE2-4CAA-A411-55D3884F9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ABBE2E-9E82-43F2-B0C6-A00C67D8F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E6F651-8197-488A-96CB-7DC12CD5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51273D-C36C-407D-B561-EAD02DF71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68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E407064-0E7A-4957-947F-0C0AC17FC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9BCA07-D2FA-4851-A665-4B08309464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C70B49-8B86-4A1D-8793-00B374D3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91B5E-8BCD-4AEC-BA79-9DE99D923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850574-2E32-49CC-B4BC-B1AA729A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99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제목 슬라이드">
  <p:cSld name="3_제목 슬라이드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ctrTitle"/>
          </p:nvPr>
        </p:nvSpPr>
        <p:spPr>
          <a:xfrm>
            <a:off x="0" y="2790712"/>
            <a:ext cx="12192000" cy="57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ctr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sz="4400" b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>
            <a:off x="1" y="3613382"/>
            <a:ext cx="12192000" cy="46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31" name="Google Shape;31;p4"/>
          <p:cNvCxnSpPr/>
          <p:nvPr/>
        </p:nvCxnSpPr>
        <p:spPr>
          <a:xfrm>
            <a:off x="766763" y="3429000"/>
            <a:ext cx="1065847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37958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제목 슬라이드">
  <p:cSld name="4_제목 슬라이드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5"/>
          <p:cNvCxnSpPr/>
          <p:nvPr/>
        </p:nvCxnSpPr>
        <p:spPr>
          <a:xfrm>
            <a:off x="281940" y="6239212"/>
            <a:ext cx="116281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" name="Google Shape;37;p5"/>
          <p:cNvCxnSpPr/>
          <p:nvPr/>
        </p:nvCxnSpPr>
        <p:spPr>
          <a:xfrm>
            <a:off x="281940" y="774229"/>
            <a:ext cx="11628120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5"/>
          <p:cNvSpPr txBox="1"/>
          <p:nvPr/>
        </p:nvSpPr>
        <p:spPr>
          <a:xfrm>
            <a:off x="11490430" y="6335101"/>
            <a:ext cx="4196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10800000" cy="50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860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03B249-2EF7-4EB7-BC7F-8FFD3C42E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FAC3AA-5CF2-43D1-91DB-9E38518EB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057689-E8C0-48EA-B969-BF0677C1A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2EEAB8-5777-423A-9900-FE2FF5D4E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35FB5-0D57-4E10-BFB6-D6AB68B3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31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F633C-58E8-416E-9BEC-C6D318A39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01D4F0-ED42-4876-96BF-9EB79D6F8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AAA32-9499-4586-B913-064EED1C3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DACD21-2D0D-406D-95F2-EDCD9F3E0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3FA11-5B31-46B6-8F48-4F6D3C97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55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13997D-C107-4668-AA02-8E1862F2A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30D31C-71CA-46A7-8A2E-761A304EA2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9DAF2D-D393-42E1-B8C1-ADE71A43C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9CDA55-E835-4A8B-9CC6-C231333E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4C06A5-A333-4F46-BA09-6725E0293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1EBCB-561B-4FC4-98A6-60363B621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29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FADA1-7E8B-4899-8C61-921B7838A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E3423F-80AF-495E-87BF-D86AEB4A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5D9F3A-DBFB-4647-884A-6CA9B63D8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70E5EB-EED4-4D8D-B790-6BD1995454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40FB34-ECE5-4EFF-B80C-DB0B04AF0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4AFAED-0836-4CFE-9FE1-8CBE210B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6A3DAE-44F9-4E74-B0AD-88CB947CD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207D68-A59A-40B3-A5E0-23837AE32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772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2F60B-D38E-4C28-B241-9F18ABA63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2A4E3CC-69FA-43B4-BB23-C55BDE737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200F090-FBA2-4347-A08C-389BD533C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86724D-2314-42F0-96DA-1454411A5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0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04450-E155-4820-9BB4-F3FA64F20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A0C38C-D512-413C-B879-3F7875675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08CBC8-5970-437C-9018-B417150FB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327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3B0C1-4461-4AE5-B577-32DEC7B20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C934C5-AE6C-4CF3-A53D-9984AD4B4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71A1B3-DE48-4FEC-B4FB-6344FCD81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D93B67-D968-444C-8BA1-D00A6F350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4C9D8E-2DDA-429B-9D7D-E2EA14353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C6C802-FA2C-4C81-B17E-0E753BA9E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71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04BC72-82B3-4281-922F-9FFF38000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C18BE6-A416-456F-9646-6CE1604191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182C58-52FB-4D8E-8F6F-F299E2868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B28224-6221-40F2-B405-F554A5851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FEB268-32D3-49DF-BB7C-1900276E1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59770C-EA44-4C89-B2D2-39F366285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59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93D307-6A90-41CE-9567-2C7FC7AA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63D9A2-FC51-4BD2-8E29-4CFF848D2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EFD075-C87D-4CFC-8AF9-A9AC5D09EE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931C-C3F8-461D-A1A4-659734C61F5C}" type="datetimeFigureOut">
              <a:rPr lang="ko-KR" altLang="en-US" smtClean="0"/>
              <a:t>2021-06-21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8AE174-365A-4ECF-8215-1BBD7BD4FD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A79D29-E65E-4CFA-875A-17835D1F8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336CD-34CA-4642-922F-39A64DA1C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39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3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11" Type="http://schemas.openxmlformats.org/officeDocument/2006/relationships/image" Target="../media/image25.png"/><Relationship Id="rId5" Type="http://schemas.openxmlformats.org/officeDocument/2006/relationships/image" Target="../media/image18.png"/><Relationship Id="rId10" Type="http://schemas.openxmlformats.org/officeDocument/2006/relationships/image" Target="../media/image24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61"/>
          <p:cNvSpPr txBox="1">
            <a:spLocks noGrp="1"/>
          </p:cNvSpPr>
          <p:nvPr>
            <p:ph type="ctrTitle"/>
          </p:nvPr>
        </p:nvSpPr>
        <p:spPr>
          <a:xfrm>
            <a:off x="0" y="2790712"/>
            <a:ext cx="12192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3959"/>
              <a:t>무중단 배포</a:t>
            </a:r>
            <a:endParaRPr sz="3959"/>
          </a:p>
        </p:txBody>
      </p:sp>
      <p:sp>
        <p:nvSpPr>
          <p:cNvPr id="1620" name="Google Shape;1620;p61"/>
          <p:cNvSpPr txBox="1">
            <a:spLocks noGrp="1"/>
          </p:cNvSpPr>
          <p:nvPr>
            <p:ph type="subTitle" idx="1"/>
          </p:nvPr>
        </p:nvSpPr>
        <p:spPr>
          <a:xfrm>
            <a:off x="1" y="3613382"/>
            <a:ext cx="121920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r>
              <a:rPr lang="en-US"/>
              <a:t>Blue/Green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70"/>
          <p:cNvSpPr txBox="1">
            <a:spLocks noGrp="1"/>
          </p:cNvSpPr>
          <p:nvPr>
            <p:ph type="ctrTitle"/>
          </p:nvPr>
        </p:nvSpPr>
        <p:spPr>
          <a:xfrm>
            <a:off x="519589" y="128574"/>
            <a:ext cx="144000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Automation의 목적과 이점</a:t>
            </a:r>
            <a:endParaRPr/>
          </a:p>
        </p:txBody>
      </p:sp>
      <p:pic>
        <p:nvPicPr>
          <p:cNvPr id="1718" name="Google Shape;171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528" y="1908317"/>
            <a:ext cx="984345" cy="98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19" name="Google Shape;1719;p70"/>
          <p:cNvSpPr/>
          <p:nvPr/>
        </p:nvSpPr>
        <p:spPr>
          <a:xfrm>
            <a:off x="3973625" y="1753272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개선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사항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발견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20" name="Google Shape;1720;p70"/>
          <p:cNvCxnSpPr/>
          <p:nvPr/>
        </p:nvCxnSpPr>
        <p:spPr>
          <a:xfrm>
            <a:off x="9616946" y="3047285"/>
            <a:ext cx="0" cy="10812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721" name="Google Shape;1721;p70"/>
          <p:cNvCxnSpPr>
            <a:stCxn id="1722" idx="0"/>
            <a:endCxn id="1719" idx="4"/>
          </p:cNvCxnSpPr>
          <p:nvPr/>
        </p:nvCxnSpPr>
        <p:spPr>
          <a:xfrm rot="10800000">
            <a:off x="4577045" y="3047248"/>
            <a:ext cx="0" cy="1081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723" name="Google Shape;1723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3066" y="1705911"/>
            <a:ext cx="474967" cy="468857"/>
          </a:xfrm>
          <a:prstGeom prst="rect">
            <a:avLst/>
          </a:prstGeom>
          <a:noFill/>
          <a:ln>
            <a:noFill/>
          </a:ln>
        </p:spPr>
      </p:pic>
      <p:sp>
        <p:nvSpPr>
          <p:cNvPr id="1724" name="Google Shape;1724;p70"/>
          <p:cNvSpPr/>
          <p:nvPr/>
        </p:nvSpPr>
        <p:spPr>
          <a:xfrm>
            <a:off x="6493641" y="4128748"/>
            <a:ext cx="1206900" cy="1293900"/>
          </a:xfrm>
          <a:prstGeom prst="ellipse">
            <a:avLst/>
          </a:prstGeom>
          <a:solidFill>
            <a:srgbClr val="C9DAF8"/>
          </a:solidFill>
          <a:ln w="38100" cap="flat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TEST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22" name="Google Shape;1722;p70"/>
          <p:cNvSpPr/>
          <p:nvPr/>
        </p:nvSpPr>
        <p:spPr>
          <a:xfrm>
            <a:off x="3973595" y="4128748"/>
            <a:ext cx="1206900" cy="1293900"/>
          </a:xfrm>
          <a:prstGeom prst="ellipse">
            <a:avLst/>
          </a:prstGeom>
          <a:solidFill>
            <a:srgbClr val="C9DAF8"/>
          </a:solidFill>
          <a:ln w="38100" cap="flat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배포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25" name="Google Shape;1725;p70"/>
          <p:cNvCxnSpPr/>
          <p:nvPr/>
        </p:nvCxnSpPr>
        <p:spPr>
          <a:xfrm rot="10800000">
            <a:off x="5333097" y="4775771"/>
            <a:ext cx="1007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726" name="Google Shape;1726;p70"/>
          <p:cNvCxnSpPr/>
          <p:nvPr/>
        </p:nvCxnSpPr>
        <p:spPr>
          <a:xfrm rot="10800000">
            <a:off x="2407700" y="3180471"/>
            <a:ext cx="0" cy="7791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727" name="Google Shape;1727;p70"/>
          <p:cNvCxnSpPr/>
          <p:nvPr/>
        </p:nvCxnSpPr>
        <p:spPr>
          <a:xfrm>
            <a:off x="2437044" y="3978584"/>
            <a:ext cx="2161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1728" name="Google Shape;1728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0209" y="4048029"/>
            <a:ext cx="474968" cy="582339"/>
          </a:xfrm>
          <a:prstGeom prst="rect">
            <a:avLst/>
          </a:prstGeom>
          <a:noFill/>
          <a:ln>
            <a:noFill/>
          </a:ln>
        </p:spPr>
      </p:pic>
      <p:sp>
        <p:nvSpPr>
          <p:cNvPr id="1729" name="Google Shape;1729;p70"/>
          <p:cNvSpPr txBox="1">
            <a:spLocks noGrp="1"/>
          </p:cNvSpPr>
          <p:nvPr>
            <p:ph type="title" idx="4294967295"/>
          </p:nvPr>
        </p:nvSpPr>
        <p:spPr>
          <a:xfrm>
            <a:off x="9224250" y="3341825"/>
            <a:ext cx="785700" cy="2769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Trigger</a:t>
            </a:r>
            <a:endParaRPr sz="1100"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30" name="Google Shape;1730;p70"/>
          <p:cNvSpPr/>
          <p:nvPr/>
        </p:nvSpPr>
        <p:spPr>
          <a:xfrm>
            <a:off x="9013626" y="1753275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Commit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Push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31" name="Google Shape;1731;p70"/>
          <p:cNvCxnSpPr/>
          <p:nvPr/>
        </p:nvCxnSpPr>
        <p:spPr>
          <a:xfrm>
            <a:off x="7839067" y="2400267"/>
            <a:ext cx="9903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2" name="Google Shape;1732;p70"/>
          <p:cNvSpPr/>
          <p:nvPr/>
        </p:nvSpPr>
        <p:spPr>
          <a:xfrm>
            <a:off x="9013639" y="4128748"/>
            <a:ext cx="1206900" cy="1293900"/>
          </a:xfrm>
          <a:prstGeom prst="ellipse">
            <a:avLst/>
          </a:prstGeom>
          <a:solidFill>
            <a:srgbClr val="C9DAF8"/>
          </a:solidFill>
          <a:ln w="38100" cap="flat" cmpd="sng">
            <a:solidFill>
              <a:srgbClr val="A4C2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컴파일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빌드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33" name="Google Shape;1733;p70"/>
          <p:cNvCxnSpPr/>
          <p:nvPr/>
        </p:nvCxnSpPr>
        <p:spPr>
          <a:xfrm rot="10800000">
            <a:off x="7836033" y="4775760"/>
            <a:ext cx="10419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734" name="Google Shape;1734;p70"/>
          <p:cNvSpPr/>
          <p:nvPr/>
        </p:nvSpPr>
        <p:spPr>
          <a:xfrm>
            <a:off x="1826433" y="857834"/>
            <a:ext cx="1979100" cy="8481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70"/>
          <p:cNvSpPr/>
          <p:nvPr/>
        </p:nvSpPr>
        <p:spPr>
          <a:xfrm>
            <a:off x="6438887" y="1753272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Code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변경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36" name="Google Shape;1736;p70"/>
          <p:cNvSpPr/>
          <p:nvPr/>
        </p:nvSpPr>
        <p:spPr>
          <a:xfrm>
            <a:off x="1770108" y="919441"/>
            <a:ext cx="20472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자동화를 통한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역할 감소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37" name="Google Shape;1737;p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52500" y="2121886"/>
            <a:ext cx="474966" cy="5567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8" name="Google Shape;1738;p70"/>
          <p:cNvCxnSpPr/>
          <p:nvPr/>
        </p:nvCxnSpPr>
        <p:spPr>
          <a:xfrm>
            <a:off x="3043970" y="2400295"/>
            <a:ext cx="785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9" name="Google Shape;1739;p70"/>
          <p:cNvSpPr/>
          <p:nvPr/>
        </p:nvSpPr>
        <p:spPr>
          <a:xfrm>
            <a:off x="3412021" y="3341821"/>
            <a:ext cx="2330100" cy="492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FE5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서비스 Launching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40" name="Google Shape;1740;p70"/>
          <p:cNvCxnSpPr/>
          <p:nvPr/>
        </p:nvCxnSpPr>
        <p:spPr>
          <a:xfrm>
            <a:off x="5416870" y="2405395"/>
            <a:ext cx="785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p71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312" cy="50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6" name="Google Shape;1746;p71"/>
          <p:cNvSpPr txBox="1"/>
          <p:nvPr/>
        </p:nvSpPr>
        <p:spPr>
          <a:xfrm>
            <a:off x="1354668" y="340310"/>
            <a:ext cx="6695544" cy="324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서브타이틀 있는 경우 사용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7" name="Google Shape;1747;p71"/>
          <p:cNvCxnSpPr/>
          <p:nvPr/>
        </p:nvCxnSpPr>
        <p:spPr>
          <a:xfrm>
            <a:off x="1190784" y="188640"/>
            <a:ext cx="0" cy="432048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48" name="Google Shape;1748;p71"/>
          <p:cNvSpPr txBox="1"/>
          <p:nvPr/>
        </p:nvSpPr>
        <p:spPr>
          <a:xfrm>
            <a:off x="496525" y="989225"/>
            <a:ext cx="11119200" cy="49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무중단 배포</a:t>
            </a:r>
            <a:r>
              <a:rPr lang="en-US"/>
              <a:t>와 </a:t>
            </a:r>
            <a:r>
              <a:rPr lang="en-US" b="1"/>
              <a:t>스케일아웃</a:t>
            </a:r>
            <a:r>
              <a:rPr lang="en-US"/>
              <a:t>이 가능한 차량예약 서비스 </a:t>
            </a:r>
            <a:r>
              <a:rPr lang="en-US" b="1">
                <a:solidFill>
                  <a:schemeClr val="dk1"/>
                </a:solidFill>
              </a:rPr>
              <a:t>자동화</a:t>
            </a:r>
            <a:r>
              <a:rPr lang="en-US">
                <a:solidFill>
                  <a:schemeClr val="dk1"/>
                </a:solidFill>
              </a:rPr>
              <a:t> 서비스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무중단 배포와 스케일아웃의 개념과 필요성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자동화의 개념과 필요성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최종적인 결과는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이미지 파이프라인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인프라 파이프라인(스케일아웃)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Front App 파이프라인(무중단 배포)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Back App 파이프라인(무중단 배포)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72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4" name="Google Shape;1754;p72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서브타이틀 있는 경우 사용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55" name="Google Shape;1755;p72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6" name="Google Shape;1756;p72"/>
          <p:cNvSpPr txBox="1"/>
          <p:nvPr/>
        </p:nvSpPr>
        <p:spPr>
          <a:xfrm>
            <a:off x="496525" y="989225"/>
            <a:ext cx="11119200" cy="49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요구사항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요구사항을 토대로 구현한 서비스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b="1"/>
              <a:t>무중단 배포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b="1"/>
              <a:t>Auto-scaling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b="1"/>
              <a:t>Automation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이미지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인프라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App + Code Deploy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73"/>
          <p:cNvSpPr txBox="1">
            <a:spLocks noGrp="1"/>
          </p:cNvSpPr>
          <p:nvPr>
            <p:ph type="subTitle" idx="1"/>
          </p:nvPr>
        </p:nvSpPr>
        <p:spPr>
          <a:xfrm>
            <a:off x="4738900" y="3759550"/>
            <a:ext cx="2917500" cy="21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이미지 파이프라인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인프라 파이프라인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Front App 파이프라인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Back App 파이프라인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endParaRPr sz="1600"/>
          </a:p>
        </p:txBody>
      </p:sp>
      <p:sp>
        <p:nvSpPr>
          <p:cNvPr id="1762" name="Google Shape;1762;p73"/>
          <p:cNvSpPr txBox="1">
            <a:spLocks noGrp="1"/>
          </p:cNvSpPr>
          <p:nvPr>
            <p:ph type="ctrTitle"/>
          </p:nvPr>
        </p:nvSpPr>
        <p:spPr>
          <a:xfrm>
            <a:off x="0" y="2734499"/>
            <a:ext cx="12192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3959"/>
              <a:t>Pipe Line</a:t>
            </a:r>
            <a:endParaRPr sz="3959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74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8" name="Google Shape;1768;p74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서브타이틀 있는 경우 사용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69" name="Google Shape;1769;p74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0" name="Google Shape;1770;p74"/>
          <p:cNvSpPr txBox="1"/>
          <p:nvPr/>
        </p:nvSpPr>
        <p:spPr>
          <a:xfrm>
            <a:off x="820800" y="1259975"/>
            <a:ext cx="9781200" cy="3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젠킨스란? 빌드 및 배포 자동화 툴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블루오션 스테이지 설명 + 스테이지 별 깃 클론과 빌드 쉡 스크립트 간단 설명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75"/>
          <p:cNvSpPr txBox="1">
            <a:spLocks noGrp="1"/>
          </p:cNvSpPr>
          <p:nvPr>
            <p:ph type="ctrTitle"/>
          </p:nvPr>
        </p:nvSpPr>
        <p:spPr>
          <a:xfrm>
            <a:off x="415025" y="248200"/>
            <a:ext cx="52638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서비스 요구사항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6" name="Google Shape;1776;p75"/>
          <p:cNvSpPr/>
          <p:nvPr/>
        </p:nvSpPr>
        <p:spPr>
          <a:xfrm>
            <a:off x="332850" y="1763513"/>
            <a:ext cx="11526300" cy="562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lang="en-US" sz="1100" b="1"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Infrastructure 구성</a:t>
            </a:r>
            <a:endParaRPr sz="1100" b="1"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-"/>
            </a:pPr>
            <a:r>
              <a:rPr lang="en-US" sz="1100" b="1">
                <a:highlight>
                  <a:srgbClr val="FFF2CC"/>
                </a:highlight>
                <a:latin typeface="Nanum Gothic"/>
                <a:ea typeface="Nanum Gothic"/>
                <a:cs typeface="Nanum Gothic"/>
                <a:sym typeface="Nanum Gothic"/>
              </a:rPr>
              <a:t>AWS 클라우드 컴퓨팅 인프라를 코드로 구축함으로써, 기존의 물리적 인프라와 동일한 기능을 제공함과 동시에 보다 더 낮은 소유 비용과 유연, 확장성이 보장되도록 합니다</a:t>
            </a:r>
            <a:endParaRPr sz="1100" b="1">
              <a:highlight>
                <a:srgbClr val="FFF2CC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77" name="Google Shape;1777;p75"/>
          <p:cNvSpPr/>
          <p:nvPr/>
        </p:nvSpPr>
        <p:spPr>
          <a:xfrm>
            <a:off x="332850" y="3609352"/>
            <a:ext cx="11526300" cy="5622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lang="en-US" sz="1100" b="1">
                <a:solidFill>
                  <a:schemeClr val="dk1"/>
                </a:solidFill>
                <a:highlight>
                  <a:srgbClr val="C9DAF8"/>
                </a:highlight>
                <a:latin typeface="Nanum Gothic"/>
                <a:ea typeface="Nanum Gothic"/>
                <a:cs typeface="Nanum Gothic"/>
                <a:sym typeface="Nanum Gothic"/>
              </a:rPr>
              <a:t>Front-end, Back-end Application 구성</a:t>
            </a:r>
            <a:endParaRPr sz="1100" b="1">
              <a:solidFill>
                <a:schemeClr val="dk1"/>
              </a:solidFill>
              <a:highlight>
                <a:srgbClr val="C9DAF8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-"/>
            </a:pPr>
            <a:r>
              <a:rPr lang="en-US" sz="1100" b="1">
                <a:solidFill>
                  <a:schemeClr val="dk1"/>
                </a:solidFill>
                <a:highlight>
                  <a:srgbClr val="C9DAF8"/>
                </a:highlight>
                <a:latin typeface="Nanum Gothic"/>
                <a:ea typeface="Nanum Gothic"/>
                <a:cs typeface="Nanum Gothic"/>
                <a:sym typeface="Nanum Gothic"/>
              </a:rPr>
              <a:t>해당 인프라 위에서 요청된 사용자 서비스 기능을 수행하는 Application을 구현함으로써, 기본적인 클라우드 통합 시스템이 완성되도록 합니다</a:t>
            </a:r>
            <a:endParaRPr sz="1100" b="1">
              <a:solidFill>
                <a:schemeClr val="dk1"/>
              </a:solidFill>
              <a:highlight>
                <a:srgbClr val="C9DAF8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78" name="Google Shape;1778;p75"/>
          <p:cNvSpPr/>
          <p:nvPr/>
        </p:nvSpPr>
        <p:spPr>
          <a:xfrm>
            <a:off x="332850" y="4532296"/>
            <a:ext cx="11526300" cy="5622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lang="en-US" sz="1100" b="1">
                <a:highlight>
                  <a:srgbClr val="FCE5CD"/>
                </a:highlight>
                <a:latin typeface="Nanum Gothic"/>
                <a:ea typeface="Nanum Gothic"/>
                <a:cs typeface="Nanum Gothic"/>
                <a:sym typeface="Nanum Gothic"/>
              </a:rPr>
              <a:t>무중단 배포 구성</a:t>
            </a:r>
            <a:endParaRPr sz="1100" b="1">
              <a:highlight>
                <a:srgbClr val="FCE5CD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 sz="1100" b="1">
                <a:solidFill>
                  <a:schemeClr val="dk1"/>
                </a:solidFill>
                <a:highlight>
                  <a:srgbClr val="FCE5CD"/>
                </a:highlight>
                <a:latin typeface="Nanum Gothic"/>
                <a:ea typeface="Nanum Gothic"/>
                <a:cs typeface="Nanum Gothic"/>
                <a:sym typeface="Nanum Gothic"/>
              </a:rPr>
              <a:t>구버전 서버를 중단시키지 않고 인프라부터 Application까지 모든 과정의 코드 배포를 통해 새 버전으로 업그레이드되도록 함으로써, 최종 목표인 시스템 자동화가 완성되도록 합니다</a:t>
            </a:r>
            <a:endParaRPr sz="1100" b="1">
              <a:solidFill>
                <a:schemeClr val="dk1"/>
              </a:solidFill>
              <a:highlight>
                <a:srgbClr val="FCE5CD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79" name="Google Shape;1779;p75"/>
          <p:cNvSpPr/>
          <p:nvPr/>
        </p:nvSpPr>
        <p:spPr>
          <a:xfrm>
            <a:off x="332850" y="2686441"/>
            <a:ext cx="11526300" cy="562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lang="en-US" sz="1100" b="1">
                <a:highlight>
                  <a:srgbClr val="D9EAD3"/>
                </a:highlight>
                <a:latin typeface="Nanum Gothic"/>
                <a:ea typeface="Nanum Gothic"/>
                <a:cs typeface="Nanum Gothic"/>
                <a:sym typeface="Nanum Gothic"/>
              </a:rPr>
              <a:t>Base Image 작성</a:t>
            </a:r>
            <a:endParaRPr sz="1100" b="1">
              <a:highlight>
                <a:srgbClr val="D9EAD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298450" algn="just" rtl="0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-"/>
            </a:pPr>
            <a:r>
              <a:rPr lang="en-US" sz="1100" b="1">
                <a:highlight>
                  <a:srgbClr val="D9EAD3"/>
                </a:highlight>
                <a:latin typeface="Nanum Gothic"/>
                <a:ea typeface="Nanum Gothic"/>
                <a:cs typeface="Nanum Gothic"/>
                <a:sym typeface="Nanum Gothic"/>
              </a:rPr>
              <a:t>Application 구동에 필요한 다양한 설치파일들을 이미지 파일에 사전정의해 놓음으로써, Application 사용자마다 반복해야 하는 작업을 단순화하도록 합니다</a:t>
            </a:r>
            <a:endParaRPr sz="1100" b="1">
              <a:highlight>
                <a:srgbClr val="D9EAD3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77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10800000" cy="5088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인프라 구성</a:t>
            </a:r>
            <a:endParaRPr/>
          </a:p>
        </p:txBody>
      </p:sp>
      <p:pic>
        <p:nvPicPr>
          <p:cNvPr id="1793" name="Google Shape;179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194" y="3886049"/>
            <a:ext cx="2003850" cy="200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4" name="Google Shape;1794;p77"/>
          <p:cNvSpPr txBox="1"/>
          <p:nvPr/>
        </p:nvSpPr>
        <p:spPr>
          <a:xfrm>
            <a:off x="415000" y="874200"/>
            <a:ext cx="6673200" cy="9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구현한 애플리케이션에 대해 서로 다른 임의의 서버에 배포를 하고 서버간 중단없이 이전 버전을 즉시 업그레이드할 수 있도록 인프라 자동화 환경을 구성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인프라 구성에는 Terraform과 Packer 등의 인프라 자동화를 위한 Tool을 사용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pic>
        <p:nvPicPr>
          <p:cNvPr id="1795" name="Google Shape;1795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7137" y="2121250"/>
            <a:ext cx="3443525" cy="150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6" name="Google Shape;1796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18525" y="3982200"/>
            <a:ext cx="2003849" cy="1811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7" name="Google Shape;1797;p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 flipH="1">
            <a:off x="2979884" y="1728804"/>
            <a:ext cx="2115770" cy="2243759"/>
          </a:xfrm>
          <a:prstGeom prst="rect">
            <a:avLst/>
          </a:prstGeom>
          <a:noFill/>
          <a:ln>
            <a:noFill/>
          </a:ln>
        </p:spPr>
      </p:pic>
      <p:sp>
        <p:nvSpPr>
          <p:cNvPr id="1798" name="Google Shape;1798;p77"/>
          <p:cNvSpPr txBox="1"/>
          <p:nvPr/>
        </p:nvSpPr>
        <p:spPr>
          <a:xfrm>
            <a:off x="2421450" y="4730183"/>
            <a:ext cx="1093500" cy="8661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77"/>
          <p:cNvSpPr txBox="1"/>
          <p:nvPr/>
        </p:nvSpPr>
        <p:spPr>
          <a:xfrm>
            <a:off x="4541821" y="4730195"/>
            <a:ext cx="1093500" cy="866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00" name="Google Shape;1800;p77"/>
          <p:cNvCxnSpPr/>
          <p:nvPr/>
        </p:nvCxnSpPr>
        <p:spPr>
          <a:xfrm flipH="1">
            <a:off x="2989106" y="3462725"/>
            <a:ext cx="1046700" cy="108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01" name="Google Shape;1801;p77"/>
          <p:cNvCxnSpPr/>
          <p:nvPr/>
        </p:nvCxnSpPr>
        <p:spPr>
          <a:xfrm>
            <a:off x="4035806" y="3462725"/>
            <a:ext cx="1046700" cy="108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02" name="Google Shape;1802;p77"/>
          <p:cNvSpPr/>
          <p:nvPr/>
        </p:nvSpPr>
        <p:spPr>
          <a:xfrm>
            <a:off x="3154840" y="3650009"/>
            <a:ext cx="715200" cy="711300"/>
          </a:xfrm>
          <a:prstGeom prst="mathMultiply">
            <a:avLst>
              <a:gd name="adj1" fmla="val 23520"/>
            </a:avLst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77"/>
          <p:cNvSpPr txBox="1"/>
          <p:nvPr/>
        </p:nvSpPr>
        <p:spPr>
          <a:xfrm>
            <a:off x="2476038" y="4959617"/>
            <a:ext cx="984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Version1</a:t>
            </a:r>
            <a:endParaRPr b="1"/>
          </a:p>
        </p:txBody>
      </p:sp>
      <p:sp>
        <p:nvSpPr>
          <p:cNvPr id="1804" name="Google Shape;1804;p77"/>
          <p:cNvSpPr txBox="1"/>
          <p:nvPr/>
        </p:nvSpPr>
        <p:spPr>
          <a:xfrm>
            <a:off x="4596421" y="4959617"/>
            <a:ext cx="9843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Version2</a:t>
            </a:r>
            <a:endParaRPr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78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10800000" cy="508800"/>
          </a:xfrm>
          <a:prstGeom prst="rect">
            <a:avLst/>
          </a:prstGeom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애플리케이션 구성</a:t>
            </a:r>
            <a:endParaRPr/>
          </a:p>
        </p:txBody>
      </p:sp>
      <p:pic>
        <p:nvPicPr>
          <p:cNvPr id="1811" name="Google Shape;181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7637" y="2960350"/>
            <a:ext cx="3004775" cy="1579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2" name="Google Shape;1812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5225" y="4492510"/>
            <a:ext cx="2849585" cy="15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3" name="Google Shape;1813;p78"/>
          <p:cNvSpPr txBox="1"/>
          <p:nvPr/>
        </p:nvSpPr>
        <p:spPr>
          <a:xfrm>
            <a:off x="415000" y="890650"/>
            <a:ext cx="6673200" cy="20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애플리케이션 (소프트웨어) 구성을 통해 </a:t>
            </a:r>
            <a:r>
              <a:rPr lang="en-US" sz="1200"/>
              <a:t>사용자로부터 데이터 입력이나 조회 같은 요청을 하면 데이터 프로세싱을 통해 사용자가 원하는 데이터를 표출하는 서비스 일련의 과정을 수행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애플리케이션 개발에는 Front-end, Back-end로 나누어 진행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Front-end 개발은 사용자에게 시각적으로 보여지는 View 부분을 담당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Back-end 개발은 Database와 연동한 전반적인 데이터 프로세싱을 담당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애플리케이션 (서비스) 구현에는 Vue.js, express, Spring Boot, MySQL Tool을 사용</a:t>
            </a:r>
            <a:endParaRPr sz="1200"/>
          </a:p>
        </p:txBody>
      </p:sp>
      <p:pic>
        <p:nvPicPr>
          <p:cNvPr id="1814" name="Google Shape;1814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9575" y="3040688"/>
            <a:ext cx="3219450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5" name="Google Shape;1815;p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94263" y="4459913"/>
            <a:ext cx="3004775" cy="1646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p79"/>
          <p:cNvSpPr txBox="1">
            <a:spLocks noGrp="1"/>
          </p:cNvSpPr>
          <p:nvPr>
            <p:ph type="ctrTitle"/>
          </p:nvPr>
        </p:nvSpPr>
        <p:spPr>
          <a:xfrm>
            <a:off x="437388" y="248200"/>
            <a:ext cx="15096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Project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79"/>
          <p:cNvSpPr txBox="1"/>
          <p:nvPr/>
        </p:nvSpPr>
        <p:spPr>
          <a:xfrm>
            <a:off x="1946993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7F7F7F"/>
                </a:solidFill>
              </a:rPr>
              <a:t>CRBS(Car Rental Booking Service) Application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2" name="Google Shape;1822;p79"/>
          <p:cNvCxnSpPr/>
          <p:nvPr/>
        </p:nvCxnSpPr>
        <p:spPr>
          <a:xfrm>
            <a:off x="1727809" y="28659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3" name="Google Shape;1823;p79"/>
          <p:cNvSpPr txBox="1"/>
          <p:nvPr/>
        </p:nvSpPr>
        <p:spPr>
          <a:xfrm>
            <a:off x="4572900" y="1982175"/>
            <a:ext cx="14436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무중단 배포</a:t>
            </a:r>
            <a:endParaRPr sz="1800" b="1"/>
          </a:p>
        </p:txBody>
      </p:sp>
      <p:sp>
        <p:nvSpPr>
          <p:cNvPr id="1824" name="Google Shape;1824;p79"/>
          <p:cNvSpPr txBox="1"/>
          <p:nvPr/>
        </p:nvSpPr>
        <p:spPr>
          <a:xfrm>
            <a:off x="4561871" y="3770145"/>
            <a:ext cx="14676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</a:rPr>
              <a:t>Automation</a:t>
            </a: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</p:txBody>
      </p:sp>
      <p:sp>
        <p:nvSpPr>
          <p:cNvPr id="1825" name="Google Shape;1825;p79"/>
          <p:cNvSpPr txBox="1"/>
          <p:nvPr/>
        </p:nvSpPr>
        <p:spPr>
          <a:xfrm>
            <a:off x="4412425" y="2859327"/>
            <a:ext cx="16464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1800" b="1">
                <a:solidFill>
                  <a:schemeClr val="dk1"/>
                </a:solidFill>
              </a:rPr>
              <a:t>Auto-Scaling</a:t>
            </a:r>
            <a:endParaRPr sz="1800" b="1">
              <a:solidFill>
                <a:srgbClr val="26262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/>
          </a:p>
        </p:txBody>
      </p:sp>
      <p:sp>
        <p:nvSpPr>
          <p:cNvPr id="1826" name="Google Shape;1826;p79"/>
          <p:cNvSpPr/>
          <p:nvPr/>
        </p:nvSpPr>
        <p:spPr>
          <a:xfrm>
            <a:off x="5058235" y="2497301"/>
            <a:ext cx="354600" cy="319200"/>
          </a:xfrm>
          <a:prstGeom prst="mathPlus">
            <a:avLst>
              <a:gd name="adj1" fmla="val 23520"/>
            </a:avLst>
          </a:prstGeom>
          <a:solidFill>
            <a:srgbClr val="4A86E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79"/>
          <p:cNvSpPr/>
          <p:nvPr/>
        </p:nvSpPr>
        <p:spPr>
          <a:xfrm>
            <a:off x="5058235" y="3390541"/>
            <a:ext cx="354600" cy="319200"/>
          </a:xfrm>
          <a:prstGeom prst="mathPlus">
            <a:avLst>
              <a:gd name="adj1" fmla="val 23520"/>
            </a:avLst>
          </a:prstGeom>
          <a:solidFill>
            <a:srgbClr val="4A86E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79"/>
          <p:cNvSpPr txBox="1"/>
          <p:nvPr/>
        </p:nvSpPr>
        <p:spPr>
          <a:xfrm>
            <a:off x="2096774" y="3672850"/>
            <a:ext cx="20601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차량 예약 서비스</a:t>
            </a:r>
            <a:endParaRPr sz="1800" b="1"/>
          </a:p>
        </p:txBody>
      </p:sp>
      <p:pic>
        <p:nvPicPr>
          <p:cNvPr id="1829" name="Google Shape;182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396" y="1983779"/>
            <a:ext cx="1496261" cy="1481816"/>
          </a:xfrm>
          <a:prstGeom prst="rect">
            <a:avLst/>
          </a:prstGeom>
          <a:noFill/>
          <a:ln>
            <a:noFill/>
          </a:ln>
        </p:spPr>
      </p:pic>
      <p:sp>
        <p:nvSpPr>
          <p:cNvPr id="1830" name="Google Shape;1830;p79"/>
          <p:cNvSpPr/>
          <p:nvPr/>
        </p:nvSpPr>
        <p:spPr>
          <a:xfrm>
            <a:off x="6557050" y="3975475"/>
            <a:ext cx="4719600" cy="1543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1" name="Google Shape;1831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2628" y="4207390"/>
            <a:ext cx="1228600" cy="105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2" name="Google Shape;1832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30372" y="4392875"/>
            <a:ext cx="1624251" cy="70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3" name="Google Shape;1833;p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09600" y="4295700"/>
            <a:ext cx="971125" cy="8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4" name="Google Shape;1834;p79"/>
          <p:cNvSpPr/>
          <p:nvPr/>
        </p:nvSpPr>
        <p:spPr>
          <a:xfrm>
            <a:off x="6821100" y="3770150"/>
            <a:ext cx="1571400" cy="3192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anum Gothic"/>
                <a:ea typeface="Nanum Gothic"/>
                <a:cs typeface="Nanum Gothic"/>
                <a:sym typeface="Nanum Gothic"/>
              </a:rPr>
              <a:t>인프라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35" name="Google Shape;1835;p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50900" y="1908863"/>
            <a:ext cx="1111775" cy="105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6" name="Google Shape;1836;p7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32213" y="1983763"/>
            <a:ext cx="1169425" cy="99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p80"/>
          <p:cNvSpPr txBox="1">
            <a:spLocks noGrp="1"/>
          </p:cNvSpPr>
          <p:nvPr>
            <p:ph type="ctrTitle"/>
          </p:nvPr>
        </p:nvSpPr>
        <p:spPr>
          <a:xfrm>
            <a:off x="437404" y="248200"/>
            <a:ext cx="19899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Project 소개 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2" name="Google Shape;1842;p80"/>
          <p:cNvSpPr/>
          <p:nvPr/>
        </p:nvSpPr>
        <p:spPr>
          <a:xfrm>
            <a:off x="4238911" y="4311856"/>
            <a:ext cx="3521700" cy="130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80"/>
          <p:cNvSpPr/>
          <p:nvPr/>
        </p:nvSpPr>
        <p:spPr>
          <a:xfrm>
            <a:off x="8520863" y="1440082"/>
            <a:ext cx="3307800" cy="2428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80"/>
          <p:cNvSpPr/>
          <p:nvPr/>
        </p:nvSpPr>
        <p:spPr>
          <a:xfrm>
            <a:off x="363337" y="1477809"/>
            <a:ext cx="3307800" cy="2428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5" name="Google Shape;184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89" y="2065567"/>
            <a:ext cx="1184442" cy="1016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6" name="Google Shape;1846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5313" y="1839182"/>
            <a:ext cx="1667855" cy="727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7" name="Google Shape;1847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6962" y="2676129"/>
            <a:ext cx="1124557" cy="1016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8" name="Google Shape;1848;p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05486" y="2676790"/>
            <a:ext cx="1302397" cy="684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9" name="Google Shape;1849;p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170731" y="2657890"/>
            <a:ext cx="1302397" cy="722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0" name="Google Shape;1850;p8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713412" y="1919487"/>
            <a:ext cx="1486547" cy="521666"/>
          </a:xfrm>
          <a:prstGeom prst="rect">
            <a:avLst/>
          </a:prstGeom>
          <a:noFill/>
          <a:ln>
            <a:noFill/>
          </a:ln>
        </p:spPr>
      </p:pic>
      <p:sp>
        <p:nvSpPr>
          <p:cNvPr id="1851" name="Google Shape;1851;p80"/>
          <p:cNvSpPr/>
          <p:nvPr/>
        </p:nvSpPr>
        <p:spPr>
          <a:xfrm>
            <a:off x="1317268" y="1241745"/>
            <a:ext cx="1400100" cy="3588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anum Gothic"/>
                <a:ea typeface="Nanum Gothic"/>
                <a:cs typeface="Nanum Gothic"/>
                <a:sym typeface="Nanum Gothic"/>
              </a:rPr>
              <a:t>인프라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52" name="Google Shape;1852;p80"/>
          <p:cNvSpPr/>
          <p:nvPr/>
        </p:nvSpPr>
        <p:spPr>
          <a:xfrm>
            <a:off x="9351562" y="1241749"/>
            <a:ext cx="1646400" cy="3588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anum Gothic"/>
                <a:ea typeface="Nanum Gothic"/>
                <a:cs typeface="Nanum Gothic"/>
                <a:sym typeface="Nanum Gothic"/>
              </a:rPr>
              <a:t>애플리케이션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53" name="Google Shape;1853;p8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170749" y="1823554"/>
            <a:ext cx="1302397" cy="713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4" name="Google Shape;1854;p8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727955" y="4432617"/>
            <a:ext cx="1183685" cy="1122758"/>
          </a:xfrm>
          <a:prstGeom prst="rect">
            <a:avLst/>
          </a:prstGeom>
          <a:noFill/>
          <a:ln>
            <a:noFill/>
          </a:ln>
        </p:spPr>
      </p:pic>
      <p:sp>
        <p:nvSpPr>
          <p:cNvPr id="1855" name="Google Shape;1855;p80"/>
          <p:cNvSpPr/>
          <p:nvPr/>
        </p:nvSpPr>
        <p:spPr>
          <a:xfrm>
            <a:off x="4977905" y="4064051"/>
            <a:ext cx="2043900" cy="3855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Nanum Gothic"/>
                <a:ea typeface="Nanum Gothic"/>
                <a:cs typeface="Nanum Gothic"/>
                <a:sym typeface="Nanum Gothic"/>
              </a:rPr>
              <a:t>자동 빌드 및 배포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56" name="Google Shape;1856;p8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219438" y="4493324"/>
            <a:ext cx="1245063" cy="1062045"/>
          </a:xfrm>
          <a:prstGeom prst="rect">
            <a:avLst/>
          </a:prstGeom>
          <a:noFill/>
          <a:ln>
            <a:noFill/>
          </a:ln>
        </p:spPr>
      </p:pic>
      <p:sp>
        <p:nvSpPr>
          <p:cNvPr id="1857" name="Google Shape;1857;p80"/>
          <p:cNvSpPr txBox="1"/>
          <p:nvPr/>
        </p:nvSpPr>
        <p:spPr>
          <a:xfrm>
            <a:off x="2593793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7F7F7F"/>
                </a:solidFill>
              </a:rPr>
              <a:t>CRBS(Car Rental Booking Service) Application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58" name="Google Shape;1858;p80"/>
          <p:cNvCxnSpPr/>
          <p:nvPr/>
        </p:nvCxnSpPr>
        <p:spPr>
          <a:xfrm>
            <a:off x="2374609" y="28659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9" name="Google Shape;1859;p80"/>
          <p:cNvSpPr txBox="1"/>
          <p:nvPr/>
        </p:nvSpPr>
        <p:spPr>
          <a:xfrm>
            <a:off x="6435188" y="1612545"/>
            <a:ext cx="14436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Nanum Gothic"/>
                <a:ea typeface="Nanum Gothic"/>
                <a:cs typeface="Nanum Gothic"/>
                <a:sym typeface="Nanum Gothic"/>
              </a:rPr>
              <a:t>무중단 배포</a:t>
            </a:r>
            <a:endParaRPr sz="18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60" name="Google Shape;1860;p80"/>
          <p:cNvSpPr txBox="1"/>
          <p:nvPr/>
        </p:nvSpPr>
        <p:spPr>
          <a:xfrm>
            <a:off x="6424158" y="3400515"/>
            <a:ext cx="14676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Automation</a:t>
            </a:r>
            <a:endParaRPr sz="18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61" name="Google Shape;1861;p80"/>
          <p:cNvSpPr txBox="1"/>
          <p:nvPr/>
        </p:nvSpPr>
        <p:spPr>
          <a:xfrm>
            <a:off x="6274712" y="2489697"/>
            <a:ext cx="16464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18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Auto-Scaling</a:t>
            </a:r>
            <a:endParaRPr sz="1800" b="1">
              <a:solidFill>
                <a:srgbClr val="26262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62" name="Google Shape;1862;p80"/>
          <p:cNvSpPr/>
          <p:nvPr/>
        </p:nvSpPr>
        <p:spPr>
          <a:xfrm>
            <a:off x="6920522" y="2127671"/>
            <a:ext cx="354600" cy="319200"/>
          </a:xfrm>
          <a:prstGeom prst="mathPlus">
            <a:avLst>
              <a:gd name="adj1" fmla="val 23520"/>
            </a:avLst>
          </a:prstGeom>
          <a:solidFill>
            <a:srgbClr val="6D9EEB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80"/>
          <p:cNvSpPr/>
          <p:nvPr/>
        </p:nvSpPr>
        <p:spPr>
          <a:xfrm>
            <a:off x="6920522" y="3020911"/>
            <a:ext cx="354600" cy="319200"/>
          </a:xfrm>
          <a:prstGeom prst="mathPlus">
            <a:avLst>
              <a:gd name="adj1" fmla="val 23520"/>
            </a:avLst>
          </a:prstGeom>
          <a:solidFill>
            <a:srgbClr val="6D9EEB"/>
          </a:solidFill>
          <a:ln w="9525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4" name="Google Shape;1864;p80"/>
          <p:cNvSpPr txBox="1"/>
          <p:nvPr/>
        </p:nvSpPr>
        <p:spPr>
          <a:xfrm>
            <a:off x="4083811" y="3201645"/>
            <a:ext cx="20601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Nanum Gothic"/>
                <a:ea typeface="Nanum Gothic"/>
                <a:cs typeface="Nanum Gothic"/>
                <a:sym typeface="Nanum Gothic"/>
              </a:rPr>
              <a:t>차량 예약 서비스</a:t>
            </a:r>
            <a:endParaRPr sz="18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65" name="Google Shape;1865;p8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209433" y="1512574"/>
            <a:ext cx="1496261" cy="1481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62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6" name="Google Shape;1626;p62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7F7F7F"/>
                </a:solidFill>
              </a:rPr>
              <a:t>무중단 배포의 필요성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27" name="Google Shape;1627;p62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28" name="Google Shape;162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250" y="1710789"/>
            <a:ext cx="5644100" cy="256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9" name="Google Shape;1629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7575" y="1223613"/>
            <a:ext cx="3535176" cy="353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30" name="Google Shape;1630;p62"/>
          <p:cNvSpPr txBox="1"/>
          <p:nvPr/>
        </p:nvSpPr>
        <p:spPr>
          <a:xfrm>
            <a:off x="2821800" y="4672725"/>
            <a:ext cx="6548400" cy="9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서비스를 </a:t>
            </a:r>
            <a:r>
              <a:rPr lang="en-US" sz="2000" b="1"/>
              <a:t>중단</a:t>
            </a:r>
            <a:r>
              <a:rPr lang="en-US" sz="2000"/>
              <a:t> 후 업데이트 할 경우 </a:t>
            </a:r>
            <a:r>
              <a:rPr lang="en-US" sz="2000" b="1"/>
              <a:t>서비스 가용성 저하</a:t>
            </a:r>
            <a:endParaRPr sz="20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* 가용성 : 시스템이 서비스를 정상적으로 제공할 수 있는 상태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63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63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7F7F7F"/>
                </a:solidFill>
              </a:rPr>
              <a:t>무중단 배포 : Blue/Green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37" name="Google Shape;1637;p63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38" name="Google Shape;163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1849125" y="1412163"/>
            <a:ext cx="2243750" cy="224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9" name="Google Shape;1639;p63"/>
          <p:cNvSpPr txBox="1"/>
          <p:nvPr/>
        </p:nvSpPr>
        <p:spPr>
          <a:xfrm>
            <a:off x="1354687" y="4527225"/>
            <a:ext cx="1093500" cy="9186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63"/>
          <p:cNvSpPr txBox="1"/>
          <p:nvPr/>
        </p:nvSpPr>
        <p:spPr>
          <a:xfrm>
            <a:off x="3475050" y="4527238"/>
            <a:ext cx="1093500" cy="918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41" name="Google Shape;1641;p63"/>
          <p:cNvCxnSpPr/>
          <p:nvPr/>
        </p:nvCxnSpPr>
        <p:spPr>
          <a:xfrm flipH="1">
            <a:off x="1922337" y="3183100"/>
            <a:ext cx="1046700" cy="115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2" name="Google Shape;1642;p63"/>
          <p:cNvCxnSpPr/>
          <p:nvPr/>
        </p:nvCxnSpPr>
        <p:spPr>
          <a:xfrm>
            <a:off x="2969037" y="3183100"/>
            <a:ext cx="1046700" cy="115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43" name="Google Shape;1643;p63"/>
          <p:cNvSpPr/>
          <p:nvPr/>
        </p:nvSpPr>
        <p:spPr>
          <a:xfrm>
            <a:off x="2088075" y="3381713"/>
            <a:ext cx="715200" cy="754200"/>
          </a:xfrm>
          <a:prstGeom prst="mathMultiply">
            <a:avLst>
              <a:gd name="adj1" fmla="val 23520"/>
            </a:avLst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63"/>
          <p:cNvSpPr txBox="1"/>
          <p:nvPr/>
        </p:nvSpPr>
        <p:spPr>
          <a:xfrm>
            <a:off x="1409275" y="4770538"/>
            <a:ext cx="984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Version1</a:t>
            </a:r>
            <a:endParaRPr b="1"/>
          </a:p>
        </p:txBody>
      </p:sp>
      <p:sp>
        <p:nvSpPr>
          <p:cNvPr id="1645" name="Google Shape;1645;p63"/>
          <p:cNvSpPr txBox="1"/>
          <p:nvPr/>
        </p:nvSpPr>
        <p:spPr>
          <a:xfrm>
            <a:off x="3529650" y="4770538"/>
            <a:ext cx="9843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Version2</a:t>
            </a:r>
            <a:endParaRPr b="1"/>
          </a:p>
        </p:txBody>
      </p:sp>
      <p:sp>
        <p:nvSpPr>
          <p:cNvPr id="1646" name="Google Shape;1646;p63"/>
          <p:cNvSpPr txBox="1"/>
          <p:nvPr/>
        </p:nvSpPr>
        <p:spPr>
          <a:xfrm>
            <a:off x="5714700" y="1770038"/>
            <a:ext cx="5113500" cy="15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/>
              <a:t>Blue / Green</a:t>
            </a: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- 구 버전에서 새 버전으로 </a:t>
            </a:r>
            <a:r>
              <a:rPr lang="en-US" sz="1800" b="1"/>
              <a:t>일제히 전환 하는 전략</a:t>
            </a:r>
            <a:endParaRPr sz="1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graphicFrame>
        <p:nvGraphicFramePr>
          <p:cNvPr id="1647" name="Google Shape;1647;p63"/>
          <p:cNvGraphicFramePr/>
          <p:nvPr/>
        </p:nvGraphicFramePr>
        <p:xfrm>
          <a:off x="5714700" y="3039538"/>
          <a:ext cx="3000000" cy="3000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5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장점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단점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- 하나의 버전만 프로덕션 되므로 </a:t>
                      </a:r>
                      <a:r>
                        <a:rPr lang="en-US" sz="1600" b="1">
                          <a:solidFill>
                            <a:schemeClr val="dk1"/>
                          </a:solidFill>
                        </a:rPr>
                        <a:t>버전 관리 문제를 방지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- </a:t>
                      </a:r>
                      <a:r>
                        <a:rPr lang="en-US" sz="1600" b="1">
                          <a:solidFill>
                            <a:schemeClr val="dk1"/>
                          </a:solidFill>
                        </a:rPr>
                        <a:t>빠른 롤백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이 가능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- 시스템 </a:t>
                      </a:r>
                      <a:r>
                        <a:rPr lang="en-US" sz="1600" b="1">
                          <a:solidFill>
                            <a:schemeClr val="dk1"/>
                          </a:solidFill>
                        </a:rPr>
                        <a:t>자원이 두배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로 필요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4"/>
          <p:cNvSpPr txBox="1">
            <a:spLocks noGrp="1"/>
          </p:cNvSpPr>
          <p:nvPr>
            <p:ph type="ctrTitle"/>
          </p:nvPr>
        </p:nvSpPr>
        <p:spPr>
          <a:xfrm>
            <a:off x="0" y="2790712"/>
            <a:ext cx="121920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3950">
                <a:solidFill>
                  <a:schemeClr val="dk1"/>
                </a:solidFill>
              </a:rPr>
              <a:t>Auto-Scaling</a:t>
            </a:r>
            <a:endParaRPr sz="3959"/>
          </a:p>
        </p:txBody>
      </p:sp>
      <p:sp>
        <p:nvSpPr>
          <p:cNvPr id="1653" name="Google Shape;1653;p64"/>
          <p:cNvSpPr txBox="1">
            <a:spLocks noGrp="1"/>
          </p:cNvSpPr>
          <p:nvPr>
            <p:ph type="subTitle" idx="1"/>
          </p:nvPr>
        </p:nvSpPr>
        <p:spPr>
          <a:xfrm>
            <a:off x="1" y="3613382"/>
            <a:ext cx="121920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r>
              <a:rPr lang="en-US"/>
              <a:t>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65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9" name="Google Shape;1659;p65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서브타이틀 있는 경우 사용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60" name="Google Shape;1660;p65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1" name="Google Shape;1661;p65"/>
          <p:cNvSpPr txBox="1"/>
          <p:nvPr/>
        </p:nvSpPr>
        <p:spPr>
          <a:xfrm>
            <a:off x="6413950" y="2057250"/>
            <a:ext cx="29157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트래픽이 폭주  -&gt;  서버 중단</a:t>
            </a:r>
            <a:endParaRPr sz="1600"/>
          </a:p>
        </p:txBody>
      </p:sp>
      <p:pic>
        <p:nvPicPr>
          <p:cNvPr id="1662" name="Google Shape;166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750" y="1375413"/>
            <a:ext cx="3086800" cy="17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3" name="Google Shape;166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750" y="3681262"/>
            <a:ext cx="3086800" cy="1801333"/>
          </a:xfrm>
          <a:prstGeom prst="rect">
            <a:avLst/>
          </a:prstGeom>
          <a:noFill/>
          <a:ln>
            <a:noFill/>
          </a:ln>
        </p:spPr>
      </p:pic>
      <p:sp>
        <p:nvSpPr>
          <p:cNvPr id="1664" name="Google Shape;1664;p65"/>
          <p:cNvSpPr txBox="1"/>
          <p:nvPr/>
        </p:nvSpPr>
        <p:spPr>
          <a:xfrm>
            <a:off x="6413950" y="4199425"/>
            <a:ext cx="35994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이용자가 다시 줄면  -&gt;  비용 낭비</a:t>
            </a:r>
            <a:endParaRPr sz="16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6"/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7152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Title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0" name="Google Shape;1670;p66"/>
          <p:cNvSpPr txBox="1"/>
          <p:nvPr/>
        </p:nvSpPr>
        <p:spPr>
          <a:xfrm>
            <a:off x="13546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서브타이틀 있는 경우 사용</a:t>
            </a:r>
            <a:endParaRPr sz="18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71" name="Google Shape;1671;p66"/>
          <p:cNvCxnSpPr/>
          <p:nvPr/>
        </p:nvCxnSpPr>
        <p:spPr>
          <a:xfrm>
            <a:off x="1190784" y="188640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72" name="Google Shape;1672;p66"/>
          <p:cNvSpPr txBox="1"/>
          <p:nvPr/>
        </p:nvSpPr>
        <p:spPr>
          <a:xfrm>
            <a:off x="5501350" y="1980127"/>
            <a:ext cx="4839600" cy="12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333333"/>
                </a:solidFill>
                <a:highlight>
                  <a:srgbClr val="FFFFFF"/>
                </a:highlight>
              </a:rPr>
              <a:t>Scale-out</a:t>
            </a:r>
            <a:endParaRPr sz="2000" b="1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이용자가 급증하여 </a:t>
            </a:r>
            <a:r>
              <a:rPr lang="en-US" sz="1600" b="1">
                <a:solidFill>
                  <a:srgbClr val="444444"/>
                </a:solidFill>
                <a:highlight>
                  <a:srgbClr val="FFFFFF"/>
                </a:highlight>
              </a:rPr>
              <a:t>트래픽이 폭주</a:t>
            </a: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할 때에는 </a:t>
            </a:r>
            <a:r>
              <a:rPr lang="en-US" sz="1600" b="1">
                <a:solidFill>
                  <a:srgbClr val="444444"/>
                </a:solidFill>
                <a:highlight>
                  <a:srgbClr val="FFFFFF"/>
                </a:highlight>
              </a:rPr>
              <a:t>인스턴스를 늘려</a:t>
            </a: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 성능을 유지</a:t>
            </a:r>
            <a:endParaRPr sz="1600"/>
          </a:p>
        </p:txBody>
      </p:sp>
      <p:sp>
        <p:nvSpPr>
          <p:cNvPr id="1673" name="Google Shape;1673;p66"/>
          <p:cNvSpPr txBox="1"/>
          <p:nvPr/>
        </p:nvSpPr>
        <p:spPr>
          <a:xfrm>
            <a:off x="5501350" y="3539875"/>
            <a:ext cx="5034600" cy="1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333333"/>
                </a:solidFill>
                <a:highlight>
                  <a:srgbClr val="FFFFFF"/>
                </a:highlight>
              </a:rPr>
              <a:t>Scale-in</a:t>
            </a:r>
            <a:endParaRPr sz="2000" b="1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다시 이용자가 평소와 같은 수준으로 떨어질 경우에는 인스턴스를 자동으로 </a:t>
            </a:r>
            <a:r>
              <a:rPr lang="en-US" sz="1600" b="1">
                <a:solidFill>
                  <a:srgbClr val="444444"/>
                </a:solidFill>
                <a:highlight>
                  <a:srgbClr val="FFFFFF"/>
                </a:highlight>
              </a:rPr>
              <a:t>다시 줄여</a:t>
            </a:r>
            <a:r>
              <a:rPr lang="en-US" sz="1600">
                <a:solidFill>
                  <a:srgbClr val="444444"/>
                </a:solidFill>
                <a:highlight>
                  <a:srgbClr val="FFFFFF"/>
                </a:highlight>
              </a:rPr>
              <a:t> </a:t>
            </a:r>
            <a:r>
              <a:rPr lang="en-US" sz="1600" b="1">
                <a:solidFill>
                  <a:srgbClr val="444444"/>
                </a:solidFill>
                <a:highlight>
                  <a:srgbClr val="FFFFFF"/>
                </a:highlight>
              </a:rPr>
              <a:t>비용을 줄임</a:t>
            </a:r>
            <a:endParaRPr sz="1600" b="1"/>
          </a:p>
        </p:txBody>
      </p:sp>
      <p:pic>
        <p:nvPicPr>
          <p:cNvPr id="1674" name="Google Shape;167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418" y="2487975"/>
            <a:ext cx="3358310" cy="1882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67"/>
          <p:cNvSpPr txBox="1">
            <a:spLocks noGrp="1"/>
          </p:cNvSpPr>
          <p:nvPr>
            <p:ph type="ctrTitle"/>
          </p:nvPr>
        </p:nvSpPr>
        <p:spPr>
          <a:xfrm>
            <a:off x="437404" y="248200"/>
            <a:ext cx="19899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AMI </a:t>
            </a:r>
            <a:endParaRPr sz="2400" b="1" i="0" u="none" strike="noStrike" cap="non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0" name="Google Shape;1680;p67"/>
          <p:cNvSpPr txBox="1"/>
          <p:nvPr/>
        </p:nvSpPr>
        <p:spPr>
          <a:xfrm>
            <a:off x="1759368" y="340310"/>
            <a:ext cx="66954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7F7F7F"/>
                </a:solidFill>
              </a:rPr>
              <a:t>IaC (Infra as Code)</a:t>
            </a:r>
            <a:endParaRPr sz="1800">
              <a:solidFill>
                <a:srgbClr val="7F7F7F"/>
              </a:solidFill>
            </a:endParaRPr>
          </a:p>
        </p:txBody>
      </p:sp>
      <p:cxnSp>
        <p:nvCxnSpPr>
          <p:cNvPr id="1681" name="Google Shape;1681;p67"/>
          <p:cNvCxnSpPr/>
          <p:nvPr/>
        </p:nvCxnSpPr>
        <p:spPr>
          <a:xfrm>
            <a:off x="1432359" y="301176"/>
            <a:ext cx="0" cy="43200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82" name="Google Shape;168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4425" y="2458461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3" name="Google Shape;1683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1450" y="4147889"/>
            <a:ext cx="2771000" cy="170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4" name="Google Shape;1684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51441" y="1030275"/>
            <a:ext cx="2224325" cy="222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0850" y="1244136"/>
            <a:ext cx="3345901" cy="164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6" name="Google Shape;1686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9225" y="3688668"/>
            <a:ext cx="2061850" cy="20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68"/>
          <p:cNvSpPr txBox="1">
            <a:spLocks noGrp="1"/>
          </p:cNvSpPr>
          <p:nvPr>
            <p:ph type="ctrTitle"/>
          </p:nvPr>
        </p:nvSpPr>
        <p:spPr>
          <a:xfrm>
            <a:off x="0" y="2790712"/>
            <a:ext cx="12192000" cy="57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101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960"/>
              <a:buFont typeface="Arial"/>
              <a:buNone/>
            </a:pPr>
            <a:r>
              <a:rPr lang="en-US" sz="3959"/>
              <a:t>Automation</a:t>
            </a:r>
            <a:endParaRPr sz="3959"/>
          </a:p>
        </p:txBody>
      </p:sp>
      <p:sp>
        <p:nvSpPr>
          <p:cNvPr id="1692" name="Google Shape;1692;p68"/>
          <p:cNvSpPr txBox="1">
            <a:spLocks noGrp="1"/>
          </p:cNvSpPr>
          <p:nvPr>
            <p:ph type="subTitle" idx="1"/>
          </p:nvPr>
        </p:nvSpPr>
        <p:spPr>
          <a:xfrm>
            <a:off x="1" y="3613382"/>
            <a:ext cx="12192000" cy="46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r>
              <a:rPr lang="en-US"/>
              <a:t>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69"/>
          <p:cNvSpPr txBox="1">
            <a:spLocks noGrp="1"/>
          </p:cNvSpPr>
          <p:nvPr>
            <p:ph type="ctrTitle"/>
          </p:nvPr>
        </p:nvSpPr>
        <p:spPr>
          <a:xfrm>
            <a:off x="519589" y="126076"/>
            <a:ext cx="144000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</a:pPr>
            <a:r>
              <a:rPr lang="en-US"/>
              <a:t>Automation의 목적과 이점</a:t>
            </a:r>
            <a:endParaRPr/>
          </a:p>
        </p:txBody>
      </p:sp>
      <p:pic>
        <p:nvPicPr>
          <p:cNvPr id="1698" name="Google Shape;169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528" y="1908317"/>
            <a:ext cx="984345" cy="984352"/>
          </a:xfrm>
          <a:prstGeom prst="rect">
            <a:avLst/>
          </a:prstGeom>
          <a:noFill/>
          <a:ln>
            <a:noFill/>
          </a:ln>
        </p:spPr>
      </p:pic>
      <p:sp>
        <p:nvSpPr>
          <p:cNvPr id="1699" name="Google Shape;1699;p69"/>
          <p:cNvSpPr/>
          <p:nvPr/>
        </p:nvSpPr>
        <p:spPr>
          <a:xfrm>
            <a:off x="3973625" y="1753272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개선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사항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발견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00" name="Google Shape;1700;p69"/>
          <p:cNvCxnSpPr/>
          <p:nvPr/>
        </p:nvCxnSpPr>
        <p:spPr>
          <a:xfrm>
            <a:off x="9616946" y="3047285"/>
            <a:ext cx="0" cy="10812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01" name="Google Shape;1701;p69"/>
          <p:cNvCxnSpPr>
            <a:stCxn id="1702" idx="0"/>
            <a:endCxn id="1699" idx="4"/>
          </p:cNvCxnSpPr>
          <p:nvPr/>
        </p:nvCxnSpPr>
        <p:spPr>
          <a:xfrm rot="10800000">
            <a:off x="4577045" y="3047248"/>
            <a:ext cx="0" cy="10815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03" name="Google Shape;1703;p69"/>
          <p:cNvSpPr/>
          <p:nvPr/>
        </p:nvSpPr>
        <p:spPr>
          <a:xfrm>
            <a:off x="6493641" y="4128748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TEST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2" name="Google Shape;1702;p69"/>
          <p:cNvSpPr/>
          <p:nvPr/>
        </p:nvSpPr>
        <p:spPr>
          <a:xfrm>
            <a:off x="3973595" y="4128748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배포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04" name="Google Shape;1704;p69"/>
          <p:cNvCxnSpPr/>
          <p:nvPr/>
        </p:nvCxnSpPr>
        <p:spPr>
          <a:xfrm rot="10800000">
            <a:off x="5333097" y="4775771"/>
            <a:ext cx="1007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05" name="Google Shape;1705;p69"/>
          <p:cNvSpPr/>
          <p:nvPr/>
        </p:nvSpPr>
        <p:spPr>
          <a:xfrm>
            <a:off x="9013626" y="1753275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Code</a:t>
            </a:r>
            <a:endParaRPr sz="1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변경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06" name="Google Shape;1706;p69"/>
          <p:cNvCxnSpPr/>
          <p:nvPr/>
        </p:nvCxnSpPr>
        <p:spPr>
          <a:xfrm>
            <a:off x="5461875" y="2400275"/>
            <a:ext cx="33675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07" name="Google Shape;1707;p69"/>
          <p:cNvSpPr/>
          <p:nvPr/>
        </p:nvSpPr>
        <p:spPr>
          <a:xfrm>
            <a:off x="9013639" y="4128748"/>
            <a:ext cx="1206900" cy="1293900"/>
          </a:xfrm>
          <a:prstGeom prst="ellipse">
            <a:avLst/>
          </a:prstGeom>
          <a:solidFill>
            <a:srgbClr val="EAD1DC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컴파일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/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빌드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08" name="Google Shape;1708;p69"/>
          <p:cNvCxnSpPr/>
          <p:nvPr/>
        </p:nvCxnSpPr>
        <p:spPr>
          <a:xfrm rot="10800000">
            <a:off x="7836033" y="4775760"/>
            <a:ext cx="10419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09" name="Google Shape;1709;p69"/>
          <p:cNvSpPr/>
          <p:nvPr/>
        </p:nvSpPr>
        <p:spPr>
          <a:xfrm>
            <a:off x="1826433" y="857834"/>
            <a:ext cx="1979100" cy="8481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69"/>
          <p:cNvSpPr/>
          <p:nvPr/>
        </p:nvSpPr>
        <p:spPr>
          <a:xfrm>
            <a:off x="1770108" y="919441"/>
            <a:ext cx="20472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전부 개발자의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역할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711" name="Google Shape;1711;p69"/>
          <p:cNvCxnSpPr/>
          <p:nvPr/>
        </p:nvCxnSpPr>
        <p:spPr>
          <a:xfrm>
            <a:off x="3043970" y="2400295"/>
            <a:ext cx="7857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12" name="Google Shape;1712;p69"/>
          <p:cNvSpPr/>
          <p:nvPr/>
        </p:nvSpPr>
        <p:spPr>
          <a:xfrm>
            <a:off x="3411996" y="3341821"/>
            <a:ext cx="2330100" cy="4923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rgbClr val="FFE5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>
                <a:latin typeface="Nanum Gothic"/>
                <a:ea typeface="Nanum Gothic"/>
                <a:cs typeface="Nanum Gothic"/>
                <a:sym typeface="Nanum Gothic"/>
              </a:rPr>
              <a:t>서비스 Launching</a:t>
            </a:r>
            <a:endParaRPr sz="1100"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742</Words>
  <Application>Microsoft Office PowerPoint</Application>
  <PresentationFormat>와이드스크린</PresentationFormat>
  <Paragraphs>193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Nanum Gothic</vt:lpstr>
      <vt:lpstr>맑은 고딕</vt:lpstr>
      <vt:lpstr>Arial</vt:lpstr>
      <vt:lpstr>Office 테마</vt:lpstr>
      <vt:lpstr>무중단 배포</vt:lpstr>
      <vt:lpstr>Title</vt:lpstr>
      <vt:lpstr>Title</vt:lpstr>
      <vt:lpstr>Auto-Scaling</vt:lpstr>
      <vt:lpstr>Title</vt:lpstr>
      <vt:lpstr>Title</vt:lpstr>
      <vt:lpstr>AMI </vt:lpstr>
      <vt:lpstr>Automation</vt:lpstr>
      <vt:lpstr>Automation의 목적과 이점</vt:lpstr>
      <vt:lpstr>Automation의 목적과 이점</vt:lpstr>
      <vt:lpstr>Title</vt:lpstr>
      <vt:lpstr>Title</vt:lpstr>
      <vt:lpstr>Pipe Line</vt:lpstr>
      <vt:lpstr>Title</vt:lpstr>
      <vt:lpstr>서비스 요구사항</vt:lpstr>
      <vt:lpstr>인프라 구성</vt:lpstr>
      <vt:lpstr>애플리케이션 구성</vt:lpstr>
      <vt:lpstr>Project</vt:lpstr>
      <vt:lpstr>Project 소개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무중단 배포</dc:title>
  <dc:creator>Hyeongwon Lee (이형원)</dc:creator>
  <cp:lastModifiedBy>Hyeongwon Lee (이형원)</cp:lastModifiedBy>
  <cp:revision>1</cp:revision>
  <dcterms:created xsi:type="dcterms:W3CDTF">2021-06-21T02:47:49Z</dcterms:created>
  <dcterms:modified xsi:type="dcterms:W3CDTF">2021-06-21T02:48:54Z</dcterms:modified>
</cp:coreProperties>
</file>

<file path=docProps/thumbnail.jpeg>
</file>